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"/>
  </p:notesMasterIdLst>
  <p:sldIdLst>
    <p:sldId id="256" r:id="rId2"/>
  </p:sldIdLst>
  <p:sldSz cx="6858000" cy="9144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10" autoAdjust="0"/>
    <p:restoredTop sz="94660"/>
  </p:normalViewPr>
  <p:slideViewPr>
    <p:cSldViewPr>
      <p:cViewPr>
        <p:scale>
          <a:sx n="75" d="100"/>
          <a:sy n="75" d="100"/>
        </p:scale>
        <p:origin x="2506" y="-10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A8BFA-8AAC-4D68-A35C-95B7DDB89BFB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30413" y="746125"/>
            <a:ext cx="27971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22C79-6C54-497C-87AF-6AC373D22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349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BB0B-25EB-4B4C-8C28-9CDDA0EA2B41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C8EE-96DB-4130-86DE-B13DB3622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472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BB0B-25EB-4B4C-8C28-9CDDA0EA2B41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C8EE-96DB-4130-86DE-B13DB3622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823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8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BB0B-25EB-4B4C-8C28-9CDDA0EA2B41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C8EE-96DB-4130-86DE-B13DB3622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88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BB0B-25EB-4B4C-8C28-9CDDA0EA2B41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C8EE-96DB-4130-86DE-B13DB3622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60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BB0B-25EB-4B4C-8C28-9CDDA0EA2B41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C8EE-96DB-4130-86DE-B13DB3622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575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BB0B-25EB-4B4C-8C28-9CDDA0EA2B41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C8EE-96DB-4130-86DE-B13DB3622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55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BB0B-25EB-4B4C-8C28-9CDDA0EA2B41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C8EE-96DB-4130-86DE-B13DB3622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31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BB0B-25EB-4B4C-8C28-9CDDA0EA2B41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C8EE-96DB-4130-86DE-B13DB3622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213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BB0B-25EB-4B4C-8C28-9CDDA0EA2B41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C8EE-96DB-4130-86DE-B13DB3622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73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BB0B-25EB-4B4C-8C28-9CDDA0EA2B41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C8EE-96DB-4130-86DE-B13DB3622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86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BB0B-25EB-4B4C-8C28-9CDDA0EA2B41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C8EE-96DB-4130-86DE-B13DB3622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34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CBB0B-25EB-4B4C-8C28-9CDDA0EA2B41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3C8EE-96DB-4130-86DE-B13DB3622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315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info@gestalt-therapy-tokyo.j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92464" y="149024"/>
            <a:ext cx="58888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ゲシュタルト療法・東京</a:t>
            </a:r>
            <a:r>
              <a:rPr lang="ja-JP" altLang="en-US" sz="10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（ＧＴＴ）</a:t>
            </a:r>
            <a:r>
              <a:rPr kumimoji="1" lang="ja-JP" altLang="en-US" sz="10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</a:t>
            </a:r>
            <a:r>
              <a:rPr lang="en-US" altLang="ja-JP" sz="10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2020</a:t>
            </a:r>
            <a:r>
              <a:rPr lang="ja-JP" altLang="en-US" sz="10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年特別講座</a:t>
            </a:r>
            <a:r>
              <a:rPr kumimoji="1" lang="ja-JP" altLang="en-US" sz="1000" dirty="0">
                <a:solidFill>
                  <a:schemeClr val="tx2">
                    <a:lumMod val="5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</a:t>
            </a:r>
            <a:r>
              <a:rPr kumimoji="1" lang="ja-JP" altLang="en-US" sz="1200" dirty="0">
                <a:solidFill>
                  <a:schemeClr val="tx2">
                    <a:lumMod val="5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　　　　　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4795" y="468181"/>
            <a:ext cx="6637395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AU" altLang="ja-JP" sz="3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Jacqueline Hilton</a:t>
            </a:r>
            <a:r>
              <a:rPr lang="ja-JP" altLang="en-US" sz="2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　</a:t>
            </a:r>
            <a:r>
              <a:rPr lang="en-US" altLang="ja-JP" sz="2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Online Workshop</a:t>
            </a:r>
            <a:r>
              <a:rPr kumimoji="1" lang="ja-JP" altLang="en-US" sz="2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　</a:t>
            </a:r>
            <a:endParaRPr kumimoji="1" lang="en-US" altLang="ja-JP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2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　　　　　</a:t>
            </a:r>
            <a:r>
              <a:rPr lang="ja-JP" altLang="en-US" sz="20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latin typeface="HGPｺﾞｼｯｸE" pitchFamily="50" charset="-128"/>
                <a:ea typeface="HGPｺﾞｼｯｸE" pitchFamily="50" charset="-128"/>
              </a:rPr>
              <a:t>～ソマティック　セルフサポート～</a:t>
            </a:r>
            <a:endParaRPr lang="en-US" altLang="ja-JP" sz="20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r>
              <a:rPr kumimoji="1" lang="ja-JP" altLang="en-US" sz="2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　　　　　　</a:t>
            </a:r>
            <a:r>
              <a:rPr lang="ja-JP" altLang="en-US" sz="2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自分自身のセラピストは❝私❞</a:t>
            </a:r>
            <a:endParaRPr lang="en-US" altLang="ja-JP" sz="2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3962" y="5684926"/>
            <a:ext cx="6579058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+mj-ea"/>
                <a:ea typeface="+mj-ea"/>
              </a:rPr>
              <a:t>◆</a:t>
            </a:r>
            <a:r>
              <a:rPr lang="ja-JP" altLang="en-US" sz="1400" dirty="0">
                <a:latin typeface="+mj-ea"/>
                <a:ea typeface="+mj-ea"/>
              </a:rPr>
              <a:t>日程： </a:t>
            </a:r>
            <a:r>
              <a:rPr lang="en-US" altLang="ja-JP" sz="1600" b="1" dirty="0">
                <a:latin typeface="+mj-ea"/>
                <a:ea typeface="+mj-ea"/>
              </a:rPr>
              <a:t>10</a:t>
            </a:r>
            <a:r>
              <a:rPr lang="ja-JP" altLang="en-US" sz="1600" b="1" dirty="0">
                <a:latin typeface="+mj-ea"/>
                <a:ea typeface="+mj-ea"/>
              </a:rPr>
              <a:t>月～</a:t>
            </a:r>
            <a:r>
              <a:rPr lang="en-US" altLang="ja-JP" sz="1600" b="1" dirty="0">
                <a:latin typeface="+mj-ea"/>
                <a:ea typeface="+mj-ea"/>
              </a:rPr>
              <a:t>11</a:t>
            </a:r>
            <a:r>
              <a:rPr lang="ja-JP" altLang="en-US" sz="1600" b="1" dirty="0">
                <a:latin typeface="+mj-ea"/>
                <a:ea typeface="+mj-ea"/>
              </a:rPr>
              <a:t>月　毎月</a:t>
            </a:r>
            <a:r>
              <a:rPr lang="en-US" altLang="ja-JP" sz="1600" b="1" dirty="0">
                <a:latin typeface="+mj-ea"/>
                <a:ea typeface="+mj-ea"/>
              </a:rPr>
              <a:t>1</a:t>
            </a:r>
            <a:r>
              <a:rPr lang="ja-JP" altLang="en-US" sz="1600" b="1" dirty="0">
                <a:latin typeface="+mj-ea"/>
                <a:ea typeface="+mj-ea"/>
              </a:rPr>
              <a:t>回</a:t>
            </a:r>
            <a:r>
              <a:rPr lang="en-US" altLang="ja-JP" sz="1600" b="1" dirty="0">
                <a:latin typeface="+mj-ea"/>
                <a:ea typeface="+mj-ea"/>
              </a:rPr>
              <a:t>×2</a:t>
            </a:r>
            <a:r>
              <a:rPr lang="ja-JP" altLang="en-US" sz="1600" b="1" dirty="0">
                <a:latin typeface="+mj-ea"/>
                <a:ea typeface="+mj-ea"/>
              </a:rPr>
              <a:t>　金曜日の昼</a:t>
            </a:r>
            <a:r>
              <a:rPr lang="ja-JP" altLang="en-US" sz="800" b="1" dirty="0">
                <a:latin typeface="+mj-ea"/>
                <a:ea typeface="+mj-ea"/>
              </a:rPr>
              <a:t>または</a:t>
            </a:r>
            <a:r>
              <a:rPr lang="ja-JP" altLang="en-US" sz="1600" b="1" dirty="0">
                <a:latin typeface="+mj-ea"/>
                <a:ea typeface="+mj-ea"/>
              </a:rPr>
              <a:t>夜</a:t>
            </a:r>
            <a:r>
              <a:rPr lang="ja-JP" altLang="en-US" sz="1200" b="1" dirty="0">
                <a:latin typeface="+mj-ea"/>
                <a:ea typeface="+mj-ea"/>
              </a:rPr>
              <a:t>（同じ内容）　</a:t>
            </a:r>
            <a:r>
              <a:rPr lang="en-US" altLang="ja-JP" sz="1600" b="1" dirty="0">
                <a:latin typeface="+mj-ea"/>
                <a:ea typeface="+mj-ea"/>
              </a:rPr>
              <a:t>2</a:t>
            </a:r>
            <a:r>
              <a:rPr lang="ja-JP" altLang="en-US" sz="1600" b="1" dirty="0">
                <a:latin typeface="+mj-ea"/>
                <a:ea typeface="+mj-ea"/>
              </a:rPr>
              <a:t>時間</a:t>
            </a:r>
            <a:r>
              <a:rPr lang="en-US" altLang="ja-JP" sz="1600" b="1" dirty="0">
                <a:latin typeface="+mj-ea"/>
                <a:ea typeface="+mj-ea"/>
              </a:rPr>
              <a:t>×3</a:t>
            </a:r>
            <a:r>
              <a:rPr lang="ja-JP" altLang="en-US" sz="1600" b="1" dirty="0">
                <a:latin typeface="+mj-ea"/>
                <a:ea typeface="+mj-ea"/>
              </a:rPr>
              <a:t>回</a:t>
            </a:r>
            <a:endParaRPr lang="en-US" altLang="ja-JP" sz="1600" b="1" dirty="0">
              <a:latin typeface="+mj-ea"/>
              <a:ea typeface="+mj-ea"/>
            </a:endParaRPr>
          </a:p>
          <a:p>
            <a:r>
              <a:rPr lang="ja-JP" altLang="en-US" sz="1600" b="1" dirty="0">
                <a:latin typeface="+mj-ea"/>
                <a:ea typeface="+mj-ea"/>
              </a:rPr>
              <a:t>　　（</a:t>
            </a:r>
            <a:r>
              <a:rPr lang="en-US" altLang="ja-JP" sz="1600" b="1" dirty="0">
                <a:latin typeface="+mj-ea"/>
                <a:ea typeface="+mj-ea"/>
              </a:rPr>
              <a:t>1</a:t>
            </a:r>
            <a:r>
              <a:rPr lang="ja-JP" altLang="en-US" sz="1600" b="1" dirty="0">
                <a:latin typeface="+mj-ea"/>
                <a:ea typeface="+mj-ea"/>
              </a:rPr>
              <a:t>）</a:t>
            </a:r>
            <a:r>
              <a:rPr lang="en-US" altLang="ja-JP" sz="1600" b="1" dirty="0">
                <a:latin typeface="+mj-ea"/>
                <a:ea typeface="+mj-ea"/>
              </a:rPr>
              <a:t>10</a:t>
            </a:r>
            <a:r>
              <a:rPr lang="ja-JP" altLang="en-US" sz="1600" b="1" dirty="0">
                <a:latin typeface="+mj-ea"/>
                <a:ea typeface="+mj-ea"/>
              </a:rPr>
              <a:t>月</a:t>
            </a:r>
            <a:r>
              <a:rPr lang="en-US" altLang="ja-JP" sz="1600" b="1" dirty="0">
                <a:latin typeface="+mj-ea"/>
                <a:ea typeface="+mj-ea"/>
              </a:rPr>
              <a:t>2</a:t>
            </a:r>
            <a:r>
              <a:rPr lang="ja-JP" altLang="en-US" sz="1600" b="1" dirty="0">
                <a:latin typeface="+mj-ea"/>
                <a:ea typeface="+mj-ea"/>
              </a:rPr>
              <a:t>日（金）　  （</a:t>
            </a:r>
            <a:r>
              <a:rPr lang="en-US" altLang="ja-JP" sz="1600" b="1" dirty="0">
                <a:latin typeface="+mj-ea"/>
                <a:ea typeface="+mj-ea"/>
              </a:rPr>
              <a:t>2</a:t>
            </a:r>
            <a:r>
              <a:rPr lang="ja-JP" altLang="en-US" sz="1600" b="1" dirty="0">
                <a:latin typeface="+mj-ea"/>
                <a:ea typeface="+mj-ea"/>
              </a:rPr>
              <a:t>）</a:t>
            </a:r>
            <a:r>
              <a:rPr lang="en-US" altLang="ja-JP" sz="1600" b="1" dirty="0">
                <a:latin typeface="+mj-ea"/>
                <a:ea typeface="+mj-ea"/>
              </a:rPr>
              <a:t>10</a:t>
            </a:r>
            <a:r>
              <a:rPr lang="ja-JP" altLang="en-US" sz="1600" b="1" dirty="0">
                <a:latin typeface="+mj-ea"/>
                <a:ea typeface="+mj-ea"/>
              </a:rPr>
              <a:t>月</a:t>
            </a:r>
            <a:r>
              <a:rPr lang="en-US" altLang="ja-JP" sz="1600" b="1" dirty="0">
                <a:latin typeface="+mj-ea"/>
                <a:ea typeface="+mj-ea"/>
              </a:rPr>
              <a:t>23</a:t>
            </a:r>
            <a:r>
              <a:rPr lang="ja-JP" altLang="en-US" sz="1600" b="1" dirty="0">
                <a:latin typeface="+mj-ea"/>
                <a:ea typeface="+mj-ea"/>
              </a:rPr>
              <a:t>日（金）　  （</a:t>
            </a:r>
            <a:r>
              <a:rPr lang="en-US" altLang="ja-JP" sz="1600" b="1" dirty="0">
                <a:latin typeface="+mj-ea"/>
                <a:ea typeface="+mj-ea"/>
              </a:rPr>
              <a:t>3</a:t>
            </a:r>
            <a:r>
              <a:rPr lang="ja-JP" altLang="en-US" sz="1600" b="1" dirty="0">
                <a:latin typeface="+mj-ea"/>
                <a:ea typeface="+mj-ea"/>
              </a:rPr>
              <a:t>）</a:t>
            </a:r>
            <a:r>
              <a:rPr lang="en-US" altLang="ja-JP" sz="1600" b="1" dirty="0">
                <a:latin typeface="+mj-ea"/>
                <a:ea typeface="+mj-ea"/>
              </a:rPr>
              <a:t>11</a:t>
            </a:r>
            <a:r>
              <a:rPr lang="ja-JP" altLang="en-US" sz="1600" b="1" dirty="0">
                <a:latin typeface="+mj-ea"/>
                <a:ea typeface="+mj-ea"/>
              </a:rPr>
              <a:t>月</a:t>
            </a:r>
            <a:r>
              <a:rPr lang="en-US" altLang="ja-JP" sz="1600" b="1" dirty="0">
                <a:latin typeface="+mj-ea"/>
                <a:ea typeface="+mj-ea"/>
              </a:rPr>
              <a:t>13</a:t>
            </a:r>
            <a:r>
              <a:rPr lang="ja-JP" altLang="en-US" sz="1600" b="1" dirty="0">
                <a:latin typeface="+mj-ea"/>
                <a:ea typeface="+mj-ea"/>
              </a:rPr>
              <a:t>日（金）</a:t>
            </a:r>
            <a:endParaRPr lang="en-US" altLang="ja-JP" sz="1600" b="1" dirty="0">
              <a:latin typeface="+mj-ea"/>
              <a:ea typeface="+mj-ea"/>
            </a:endParaRPr>
          </a:p>
          <a:p>
            <a:r>
              <a:rPr lang="ja-JP" altLang="en-US" sz="1400" dirty="0">
                <a:latin typeface="+mj-ea"/>
                <a:ea typeface="+mj-ea"/>
              </a:rPr>
              <a:t>◆時間： ①昼間</a:t>
            </a:r>
            <a:r>
              <a:rPr lang="en-US" altLang="ja-JP" sz="1400" dirty="0">
                <a:latin typeface="+mj-ea"/>
                <a:ea typeface="+mj-ea"/>
              </a:rPr>
              <a:t>14</a:t>
            </a:r>
            <a:r>
              <a:rPr lang="ja-JP" altLang="en-US" sz="1400" dirty="0">
                <a:latin typeface="+mj-ea"/>
                <a:ea typeface="+mj-ea"/>
              </a:rPr>
              <a:t>：</a:t>
            </a:r>
            <a:r>
              <a:rPr lang="en-US" altLang="ja-JP" sz="1400" dirty="0">
                <a:latin typeface="+mj-ea"/>
                <a:ea typeface="+mj-ea"/>
              </a:rPr>
              <a:t>00</a:t>
            </a:r>
            <a:r>
              <a:rPr lang="ja-JP" altLang="en-US" sz="1400" dirty="0">
                <a:latin typeface="+mj-ea"/>
                <a:ea typeface="+mj-ea"/>
              </a:rPr>
              <a:t>～</a:t>
            </a:r>
            <a:r>
              <a:rPr lang="en-US" altLang="ja-JP" sz="1400" dirty="0">
                <a:latin typeface="+mj-ea"/>
                <a:ea typeface="+mj-ea"/>
              </a:rPr>
              <a:t>16</a:t>
            </a:r>
            <a:r>
              <a:rPr lang="ja-JP" altLang="en-US" sz="1400" dirty="0">
                <a:latin typeface="+mj-ea"/>
                <a:ea typeface="+mj-ea"/>
              </a:rPr>
              <a:t>：</a:t>
            </a:r>
            <a:r>
              <a:rPr lang="en-US" altLang="ja-JP" sz="1400" dirty="0">
                <a:latin typeface="+mj-ea"/>
                <a:ea typeface="+mj-ea"/>
              </a:rPr>
              <a:t>00</a:t>
            </a:r>
            <a:r>
              <a:rPr lang="ja-JP" altLang="en-US" sz="1400" dirty="0">
                <a:latin typeface="+mj-ea"/>
                <a:ea typeface="+mj-ea"/>
              </a:rPr>
              <a:t>　または　　②夜間</a:t>
            </a:r>
            <a:r>
              <a:rPr lang="en-US" altLang="ja-JP" sz="1400" dirty="0">
                <a:latin typeface="+mj-ea"/>
                <a:ea typeface="+mj-ea"/>
              </a:rPr>
              <a:t>19</a:t>
            </a:r>
            <a:r>
              <a:rPr lang="ja-JP" altLang="en-US" sz="1400" dirty="0">
                <a:latin typeface="+mj-ea"/>
                <a:ea typeface="+mj-ea"/>
              </a:rPr>
              <a:t>：</a:t>
            </a:r>
            <a:r>
              <a:rPr lang="en-US" altLang="ja-JP" sz="1400" dirty="0">
                <a:latin typeface="+mj-ea"/>
                <a:ea typeface="+mj-ea"/>
              </a:rPr>
              <a:t>00</a:t>
            </a:r>
            <a:r>
              <a:rPr lang="ja-JP" altLang="en-US" sz="1400" dirty="0">
                <a:latin typeface="+mj-ea"/>
                <a:ea typeface="+mj-ea"/>
              </a:rPr>
              <a:t>～</a:t>
            </a:r>
            <a:r>
              <a:rPr lang="en-US" altLang="ja-JP" sz="1400" dirty="0">
                <a:latin typeface="+mj-ea"/>
                <a:ea typeface="+mj-ea"/>
              </a:rPr>
              <a:t>21</a:t>
            </a:r>
            <a:r>
              <a:rPr lang="ja-JP" altLang="en-US" sz="1400" dirty="0">
                <a:latin typeface="+mj-ea"/>
                <a:ea typeface="+mj-ea"/>
              </a:rPr>
              <a:t>：</a:t>
            </a:r>
            <a:r>
              <a:rPr lang="en-US" altLang="ja-JP" sz="1400" dirty="0">
                <a:latin typeface="+mj-ea"/>
                <a:ea typeface="+mj-ea"/>
              </a:rPr>
              <a:t>00</a:t>
            </a:r>
            <a:r>
              <a:rPr lang="ja-JP" altLang="en-US" sz="1400" dirty="0">
                <a:latin typeface="+mj-ea"/>
                <a:ea typeface="+mj-ea"/>
              </a:rPr>
              <a:t>　</a:t>
            </a:r>
            <a:endParaRPr lang="en-US" altLang="ja-JP" sz="1400" dirty="0">
              <a:latin typeface="+mj-ea"/>
              <a:ea typeface="+mj-ea"/>
            </a:endParaRPr>
          </a:p>
          <a:p>
            <a:r>
              <a:rPr lang="ja-JP" altLang="en-US" sz="1400" dirty="0">
                <a:latin typeface="+mj-ea"/>
                <a:ea typeface="+mj-ea"/>
              </a:rPr>
              <a:t>◆対象：ストレスを減らしたい人はどなたでも</a:t>
            </a:r>
            <a:endParaRPr lang="en-US" altLang="ja-JP" sz="1050" dirty="0">
              <a:latin typeface="+mj-ea"/>
            </a:endParaRPr>
          </a:p>
          <a:p>
            <a:r>
              <a:rPr lang="ja-JP" altLang="en-US" sz="1400" dirty="0">
                <a:latin typeface="+mj-ea"/>
              </a:rPr>
              <a:t>◆参加費：　</a:t>
            </a:r>
            <a:r>
              <a:rPr lang="en-US" altLang="ja-JP" sz="1400" dirty="0">
                <a:latin typeface="+mj-ea"/>
              </a:rPr>
              <a:t>3</a:t>
            </a:r>
            <a:r>
              <a:rPr lang="ja-JP" altLang="en-US" sz="1400" dirty="0">
                <a:latin typeface="+mj-ea"/>
              </a:rPr>
              <a:t>回連続参加　</a:t>
            </a:r>
            <a:r>
              <a:rPr lang="en-US" altLang="ja-JP" sz="1400" dirty="0">
                <a:latin typeface="+mj-ea"/>
              </a:rPr>
              <a:t>12,000</a:t>
            </a:r>
            <a:r>
              <a:rPr lang="ja-JP" altLang="en-US" sz="1400" dirty="0">
                <a:latin typeface="+mj-ea"/>
              </a:rPr>
              <a:t>円　（</a:t>
            </a:r>
            <a:r>
              <a:rPr lang="en-US" altLang="ja-JP" sz="1400" dirty="0">
                <a:latin typeface="+mj-ea"/>
              </a:rPr>
              <a:t>1</a:t>
            </a:r>
            <a:r>
              <a:rPr lang="ja-JP" altLang="en-US" sz="1400" dirty="0">
                <a:latin typeface="+mj-ea"/>
              </a:rPr>
              <a:t>回ずつの参加　</a:t>
            </a:r>
            <a:r>
              <a:rPr lang="en-US" altLang="ja-JP" sz="1400" dirty="0">
                <a:latin typeface="+mj-ea"/>
              </a:rPr>
              <a:t>5,000</a:t>
            </a:r>
            <a:r>
              <a:rPr lang="ja-JP" altLang="en-US" sz="1400" dirty="0">
                <a:latin typeface="+mj-ea"/>
              </a:rPr>
              <a:t>円）</a:t>
            </a:r>
            <a:endParaRPr lang="en-US" altLang="ja-JP" sz="1400" dirty="0">
              <a:latin typeface="+mj-ea"/>
            </a:endParaRPr>
          </a:p>
          <a:p>
            <a:r>
              <a:rPr lang="ja-JP" altLang="en-US" sz="1400" dirty="0">
                <a:latin typeface="+mj-ea"/>
              </a:rPr>
              <a:t>◆定員：</a:t>
            </a:r>
            <a:r>
              <a:rPr lang="en-US" altLang="ja-JP" sz="1400" dirty="0">
                <a:latin typeface="+mj-ea"/>
              </a:rPr>
              <a:t>10</a:t>
            </a:r>
            <a:r>
              <a:rPr lang="ja-JP" altLang="en-US" sz="1400" dirty="0">
                <a:latin typeface="+mj-ea"/>
              </a:rPr>
              <a:t>名</a:t>
            </a:r>
            <a:endParaRPr lang="en-US" altLang="ja-JP" sz="1400" dirty="0">
              <a:latin typeface="+mj-ea"/>
            </a:endParaRPr>
          </a:p>
          <a:p>
            <a:r>
              <a:rPr lang="ja-JP" altLang="en-US" sz="1400" dirty="0">
                <a:latin typeface="+mj-ea"/>
              </a:rPr>
              <a:t>◆最小実施人数：</a:t>
            </a:r>
            <a:r>
              <a:rPr lang="en-US" altLang="ja-JP" sz="1400" dirty="0">
                <a:latin typeface="+mj-ea"/>
              </a:rPr>
              <a:t>2</a:t>
            </a:r>
            <a:r>
              <a:rPr lang="ja-JP" altLang="en-US" sz="1400" dirty="0">
                <a:latin typeface="+mj-ea"/>
              </a:rPr>
              <a:t>名</a:t>
            </a:r>
            <a:endParaRPr lang="en-US" altLang="ja-JP" sz="1400" dirty="0">
              <a:latin typeface="+mj-ea"/>
            </a:endParaRPr>
          </a:p>
          <a:p>
            <a:r>
              <a:rPr kumimoji="1" lang="ja-JP" altLang="en-US" sz="1400" dirty="0">
                <a:latin typeface="+mj-ea"/>
                <a:ea typeface="+mj-ea"/>
              </a:rPr>
              <a:t>◆申込：</a:t>
            </a:r>
            <a:r>
              <a:rPr kumimoji="1" lang="ja-JP" altLang="en-US" sz="1050" dirty="0">
                <a:latin typeface="+mj-ea"/>
                <a:ea typeface="+mj-ea"/>
              </a:rPr>
              <a:t>講座名、参加日、参加時間、氏名、住所、</a:t>
            </a:r>
            <a:r>
              <a:rPr lang="ja-JP" altLang="en-US" sz="1050" dirty="0">
                <a:latin typeface="+mj-ea"/>
                <a:ea typeface="+mj-ea"/>
              </a:rPr>
              <a:t>電話、メールアドレス、</a:t>
            </a:r>
            <a:r>
              <a:rPr kumimoji="1" lang="ja-JP" altLang="en-US" sz="1050" dirty="0">
                <a:latin typeface="+mj-ea"/>
                <a:ea typeface="+mj-ea"/>
              </a:rPr>
              <a:t>職業、年齢、ゲシュタルト経験の有無を　　ご記入の上、メールにてお申込ください。</a:t>
            </a:r>
            <a:endParaRPr kumimoji="1" lang="en-US" altLang="ja-JP" sz="1050" dirty="0">
              <a:latin typeface="+mj-ea"/>
              <a:ea typeface="+mj-ea"/>
            </a:endParaRPr>
          </a:p>
          <a:p>
            <a:r>
              <a:rPr lang="ja-JP" altLang="en-US" sz="1400" dirty="0">
                <a:latin typeface="+mj-ea"/>
              </a:rPr>
              <a:t>◆振込先：</a:t>
            </a:r>
            <a:r>
              <a:rPr lang="ja-JP" altLang="en-US" sz="1050" dirty="0">
                <a:latin typeface="+mj-ea"/>
              </a:rPr>
              <a:t>お申込み後、お知らせします。</a:t>
            </a:r>
            <a:r>
              <a:rPr lang="ja-JP" altLang="en-US" sz="1000" dirty="0">
                <a:latin typeface="+mj-ea"/>
                <a:ea typeface="+mj-ea"/>
              </a:rPr>
              <a:t>ご入金をもって正式なお申込みとさせていただきます。</a:t>
            </a:r>
            <a:endParaRPr lang="en-US" altLang="ja-JP" sz="1000" dirty="0">
              <a:latin typeface="+mj-ea"/>
              <a:ea typeface="+mj-ea"/>
            </a:endParaRPr>
          </a:p>
          <a:p>
            <a:r>
              <a:rPr lang="ja-JP" altLang="en-US" sz="1400" dirty="0">
                <a:latin typeface="+mj-ea"/>
                <a:ea typeface="+mj-ea"/>
              </a:rPr>
              <a:t>◆申込期限</a:t>
            </a:r>
            <a:r>
              <a:rPr lang="ja-JP" altLang="en-US" sz="1200" dirty="0">
                <a:latin typeface="+mj-ea"/>
                <a:ea typeface="+mj-ea"/>
              </a:rPr>
              <a:t>：</a:t>
            </a:r>
            <a:r>
              <a:rPr lang="ja-JP" altLang="en-US" sz="1050" dirty="0">
                <a:latin typeface="+mj-ea"/>
                <a:ea typeface="+mj-ea"/>
              </a:rPr>
              <a:t>定員になり次第、締め切らせていただきます。</a:t>
            </a:r>
            <a:endParaRPr lang="en-US" altLang="ja-JP" sz="1050" dirty="0">
              <a:latin typeface="+mj-ea"/>
              <a:ea typeface="+mj-ea"/>
            </a:endParaRPr>
          </a:p>
          <a:p>
            <a:r>
              <a:rPr lang="ja-JP" altLang="en-US" sz="1050" dirty="0">
                <a:latin typeface="+mj-ea"/>
                <a:ea typeface="+mj-ea"/>
              </a:rPr>
              <a:t>　　</a:t>
            </a:r>
            <a:r>
              <a:rPr lang="ja-JP" altLang="en-US" sz="1000" dirty="0">
                <a:latin typeface="+mj-ea"/>
                <a:ea typeface="+mj-ea"/>
              </a:rPr>
              <a:t>キャンセルポリシー</a:t>
            </a:r>
            <a:r>
              <a:rPr lang="en-US" altLang="ja-JP" sz="1000" dirty="0">
                <a:latin typeface="+mj-ea"/>
                <a:ea typeface="+mj-ea"/>
              </a:rPr>
              <a:t>::</a:t>
            </a:r>
            <a:r>
              <a:rPr lang="ja-JP" altLang="en-US" sz="1000" dirty="0">
                <a:latin typeface="+mj-ea"/>
                <a:ea typeface="+mj-ea"/>
              </a:rPr>
              <a:t>　</a:t>
            </a:r>
            <a:r>
              <a:rPr lang="en-US" altLang="ja-JP" sz="1000" dirty="0">
                <a:latin typeface="+mj-ea"/>
                <a:ea typeface="+mj-ea"/>
              </a:rPr>
              <a:t>3</a:t>
            </a:r>
            <a:r>
              <a:rPr lang="ja-JP" altLang="en-US" sz="1000" dirty="0">
                <a:latin typeface="+mj-ea"/>
                <a:ea typeface="+mj-ea"/>
              </a:rPr>
              <a:t>日前まで：全額返金、</a:t>
            </a:r>
            <a:r>
              <a:rPr lang="en-US" altLang="ja-JP" sz="1000" dirty="0">
                <a:latin typeface="+mj-ea"/>
                <a:ea typeface="+mj-ea"/>
              </a:rPr>
              <a:t>2</a:t>
            </a:r>
            <a:r>
              <a:rPr lang="ja-JP" altLang="en-US" sz="1000" dirty="0">
                <a:latin typeface="+mj-ea"/>
                <a:ea typeface="+mj-ea"/>
              </a:rPr>
              <a:t>日前～前日：半額返金、当日キャンセル：返金不可</a:t>
            </a:r>
            <a:endParaRPr lang="en-US" altLang="ja-JP" sz="1000" dirty="0">
              <a:latin typeface="+mj-ea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08323" y="8316416"/>
            <a:ext cx="6515530" cy="651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 dirty="0">
                <a:solidFill>
                  <a:srgbClr val="000000"/>
                </a:solidFill>
                <a:effectLst/>
                <a:latin typeface="Arial"/>
                <a:ea typeface="ＭＳ Ｐゴシック"/>
                <a:cs typeface="ＭＳ Ｐゴシック"/>
              </a:rPr>
              <a:t>お問い合わせ：　</a:t>
            </a:r>
            <a:r>
              <a:rPr lang="ja-JP" altLang="en-US" sz="1200" kern="100" dirty="0">
                <a:solidFill>
                  <a:srgbClr val="000000"/>
                </a:solidFill>
                <a:effectLst/>
                <a:latin typeface="Arial"/>
                <a:ea typeface="ＭＳ Ｐゴシック"/>
                <a:cs typeface="ＭＳ Ｐゴシック"/>
              </a:rPr>
              <a:t>ゲシュタルト療法</a:t>
            </a:r>
            <a:r>
              <a:rPr lang="ja-JP" altLang="en-US" sz="1200" kern="100" dirty="0">
                <a:solidFill>
                  <a:srgbClr val="000000"/>
                </a:solidFill>
                <a:latin typeface="Arial"/>
                <a:ea typeface="ＭＳ Ｐゴシック"/>
                <a:cs typeface="ＭＳ Ｐゴシック"/>
              </a:rPr>
              <a:t>・東京</a:t>
            </a:r>
            <a:r>
              <a:rPr lang="ja-JP" sz="1200" kern="100" dirty="0">
                <a:solidFill>
                  <a:srgbClr val="000000"/>
                </a:solidFill>
                <a:effectLst/>
                <a:latin typeface="Arial"/>
                <a:ea typeface="ＭＳ Ｐゴシック"/>
                <a:cs typeface="ＭＳ Ｐゴシック"/>
              </a:rPr>
              <a:t>　　田中　千惠子</a:t>
            </a:r>
            <a:endParaRPr lang="ja-JP" sz="1200" kern="100" dirty="0">
              <a:effectLst/>
              <a:latin typeface="Century"/>
              <a:ea typeface="ＭＳ 明朝"/>
              <a:cs typeface="Century"/>
            </a:endParaRPr>
          </a:p>
          <a:p>
            <a:pPr algn="ctr">
              <a:spcAft>
                <a:spcPts val="0"/>
              </a:spcAft>
            </a:pPr>
            <a:r>
              <a:rPr lang="en-US" sz="1200" kern="100" dirty="0">
                <a:effectLst/>
                <a:latin typeface="Century"/>
                <a:ea typeface="ＭＳ ゴシック"/>
                <a:cs typeface="Century"/>
              </a:rPr>
              <a:t>URL:</a:t>
            </a:r>
            <a:r>
              <a:rPr lang="ja-JP" sz="1200" kern="100" dirty="0">
                <a:effectLst/>
                <a:latin typeface="Century"/>
                <a:ea typeface="ＭＳ ゴシック"/>
                <a:cs typeface="ＭＳ ゴシック"/>
              </a:rPr>
              <a:t>　</a:t>
            </a:r>
            <a:r>
              <a:rPr lang="ja-JP" sz="1200" kern="100" dirty="0">
                <a:effectLst/>
                <a:latin typeface="Century"/>
                <a:ea typeface="ＭＳ ゴシック"/>
                <a:cs typeface="Century"/>
              </a:rPr>
              <a:t> </a:t>
            </a:r>
            <a:r>
              <a:rPr lang="en-US" sz="1200" u="sng" kern="100" dirty="0">
                <a:solidFill>
                  <a:srgbClr val="0000FF"/>
                </a:solidFill>
                <a:effectLst/>
                <a:latin typeface="Century"/>
                <a:ea typeface="ＭＳ ゴシック"/>
                <a:cs typeface="Century"/>
              </a:rPr>
              <a:t>www.</a:t>
            </a:r>
            <a:r>
              <a:rPr lang="en-US" sz="1200" u="sng" kern="100" dirty="0">
                <a:solidFill>
                  <a:srgbClr val="0000FF"/>
                </a:solidFill>
                <a:latin typeface="Century"/>
                <a:ea typeface="ＭＳ 明朝"/>
                <a:cs typeface="Century"/>
              </a:rPr>
              <a:t>gestalt-therapy-tokyo.jp</a:t>
            </a:r>
            <a:r>
              <a:rPr lang="ja-JP" altLang="en-US" sz="1200" kern="100" dirty="0">
                <a:effectLst/>
                <a:latin typeface="Century"/>
                <a:ea typeface="ＭＳ 明朝"/>
                <a:cs typeface="ＭＳ 明朝"/>
              </a:rPr>
              <a:t>　　　</a:t>
            </a:r>
            <a:r>
              <a:rPr lang="en-US" sz="1200" kern="100" dirty="0">
                <a:solidFill>
                  <a:srgbClr val="000000"/>
                </a:solidFill>
                <a:effectLst/>
                <a:latin typeface="Arial"/>
                <a:ea typeface="ＭＳ Ｐゴシック"/>
                <a:cs typeface="Century"/>
              </a:rPr>
              <a:t>tel.</a:t>
            </a:r>
            <a:r>
              <a:rPr lang="en-US" sz="1200" kern="100" dirty="0">
                <a:solidFill>
                  <a:srgbClr val="000000"/>
                </a:solidFill>
                <a:latin typeface="Arial"/>
                <a:ea typeface="ＭＳ Ｐゴシック"/>
                <a:cs typeface="Century"/>
              </a:rPr>
              <a:t>090-7016-0212</a:t>
            </a:r>
            <a:r>
              <a:rPr lang="en-US" sz="1200" kern="100" dirty="0">
                <a:solidFill>
                  <a:srgbClr val="000000"/>
                </a:solidFill>
                <a:effectLst/>
                <a:latin typeface="Arial"/>
                <a:ea typeface="ＭＳ Ｐゴシック"/>
                <a:cs typeface="Century"/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en-US" sz="1200" kern="100" dirty="0">
                <a:solidFill>
                  <a:srgbClr val="000000"/>
                </a:solidFill>
                <a:effectLst/>
                <a:latin typeface="Arial"/>
                <a:ea typeface="ＭＳ Ｐゴシック"/>
                <a:cs typeface="Century"/>
              </a:rPr>
              <a:t> E-mail: </a:t>
            </a:r>
            <a:r>
              <a:rPr lang="en-US" sz="1200" u="sng" kern="100" dirty="0">
                <a:solidFill>
                  <a:schemeClr val="tx2">
                    <a:lumMod val="50000"/>
                  </a:schemeClr>
                </a:solidFill>
                <a:latin typeface="Arial"/>
                <a:ea typeface="ＭＳ Ｐゴシック"/>
                <a:cs typeface="Century"/>
                <a:hlinkClick r:id="rId2"/>
              </a:rPr>
              <a:t>info@gestalt-therapy-tokyo.jp</a:t>
            </a:r>
            <a:endParaRPr lang="en-US" sz="1200" u="sng" kern="100" dirty="0">
              <a:solidFill>
                <a:schemeClr val="tx2">
                  <a:lumMod val="50000"/>
                </a:schemeClr>
              </a:solidFill>
              <a:latin typeface="Arial"/>
              <a:ea typeface="ＭＳ Ｐゴシック"/>
              <a:cs typeface="Century"/>
            </a:endParaRPr>
          </a:p>
          <a:p>
            <a:pPr algn="just">
              <a:spcAft>
                <a:spcPts val="0"/>
              </a:spcAft>
            </a:pPr>
            <a:endParaRPr lang="ja-JP" sz="1400" kern="100" dirty="0">
              <a:solidFill>
                <a:schemeClr val="tx2">
                  <a:lumMod val="50000"/>
                </a:schemeClr>
              </a:solidFill>
              <a:effectLst/>
              <a:latin typeface="Century"/>
              <a:ea typeface="ＭＳ 明朝"/>
              <a:cs typeface="Century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1597" y="4673254"/>
            <a:ext cx="6690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≪ジャクリーンからのメッセージ≫</a:t>
            </a:r>
            <a:endParaRPr lang="en-US" altLang="ja-JP" sz="1000" dirty="0"/>
          </a:p>
          <a:p>
            <a:r>
              <a:rPr lang="ja-JP" altLang="ja-JP" sz="1000" dirty="0"/>
              <a:t>私は</a:t>
            </a:r>
            <a:r>
              <a:rPr lang="en-US" altLang="ja-JP" sz="1000" dirty="0"/>
              <a:t>35</a:t>
            </a:r>
            <a:r>
              <a:rPr lang="ja-JP" altLang="ja-JP" sz="1000" dirty="0"/>
              <a:t>年前に日本の高校に留学し</a:t>
            </a:r>
            <a:r>
              <a:rPr lang="ja-JP" altLang="en-US" sz="1000" dirty="0"/>
              <a:t>て、その後も日本で暮らし</a:t>
            </a:r>
            <a:r>
              <a:rPr lang="ja-JP" altLang="ja-JP" sz="1000" dirty="0"/>
              <a:t>、</a:t>
            </a:r>
            <a:r>
              <a:rPr lang="ja-JP" altLang="en-US" sz="1000" dirty="0"/>
              <a:t>おかげさまで♡、</a:t>
            </a:r>
            <a:r>
              <a:rPr lang="ja-JP" altLang="ja-JP" sz="1000" dirty="0"/>
              <a:t>日本は大変居心地のよい場所</a:t>
            </a:r>
            <a:r>
              <a:rPr lang="ja-JP" altLang="en-US" sz="1000" dirty="0"/>
              <a:t>になりました。いろいろな場面で</a:t>
            </a:r>
            <a:r>
              <a:rPr lang="ja-JP" altLang="ja-JP" sz="1000" dirty="0"/>
              <a:t>日本の人々との交流を楽しんで</a:t>
            </a:r>
            <a:r>
              <a:rPr lang="ja-JP" altLang="en-US" sz="1000" dirty="0"/>
              <a:t>います。</a:t>
            </a:r>
            <a:endParaRPr lang="en-US" altLang="ja-JP" sz="1000" dirty="0"/>
          </a:p>
          <a:p>
            <a:r>
              <a:rPr lang="ja-JP" altLang="en-US" sz="1000" dirty="0"/>
              <a:t>このワークショップでは、ゲシュタルト療法、ヨガ、トラウマセラピー、アレクサンダーテクニークから学び、自分自身とクライアントのケアに使っていることを紹介します。</a:t>
            </a:r>
            <a:endParaRPr lang="en-US" altLang="ja-JP" sz="1000" dirty="0"/>
          </a:p>
          <a:p>
            <a:r>
              <a:rPr lang="ja-JP" altLang="en-US" sz="1000" dirty="0"/>
              <a:t>私たちの自律神経系を自己調整し、安定していることは、周囲の人たちにもいい影響を与えます。</a:t>
            </a:r>
            <a:endParaRPr lang="ja-JP" altLang="ja-JP" sz="1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3583" y="1729057"/>
            <a:ext cx="62742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/>
              <a:t>オーストラリアからジャクリーン・ヒルトンさんをお招きして</a:t>
            </a:r>
            <a:r>
              <a:rPr kumimoji="1" lang="en-US" altLang="ja-JP" sz="1100" dirty="0"/>
              <a:t>3</a:t>
            </a:r>
            <a:r>
              <a:rPr lang="ja-JP" altLang="en-US" sz="1100" dirty="0"/>
              <a:t>回</a:t>
            </a:r>
            <a:r>
              <a:rPr kumimoji="1" lang="ja-JP" altLang="en-US" sz="1100" dirty="0"/>
              <a:t>の</a:t>
            </a:r>
            <a:r>
              <a:rPr kumimoji="1" lang="en-US" altLang="ja-JP" sz="1100" dirty="0"/>
              <a:t>ZOOM</a:t>
            </a:r>
            <a:r>
              <a:rPr lang="ja-JP" altLang="en-US" sz="1100" dirty="0"/>
              <a:t>による</a:t>
            </a:r>
            <a:r>
              <a:rPr kumimoji="1" lang="ja-JP" altLang="en-US" sz="1100" dirty="0"/>
              <a:t>ワークショップを開催します。</a:t>
            </a:r>
            <a:endParaRPr kumimoji="1" lang="en-US" altLang="ja-JP" sz="11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4794" y="3606963"/>
            <a:ext cx="663739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≪ジャクリーン・ヒルトン </a:t>
            </a:r>
            <a:r>
              <a:rPr lang="ja-JP" altLang="en-US" sz="1050" dirty="0"/>
              <a:t>　プロフィール≫（シドニー在住）</a:t>
            </a:r>
            <a:endParaRPr kumimoji="1" lang="en-US" altLang="ja-JP" sz="1050" dirty="0"/>
          </a:p>
          <a:p>
            <a:r>
              <a:rPr lang="ja-JP" altLang="ja-JP" sz="1050" dirty="0"/>
              <a:t>シドニー大学で日本語の学位を習得。シドニーのヨガスクールで解剖学、生理学などについて学び、ヨガ教師をつとめる。オーストラリアの</a:t>
            </a:r>
            <a:r>
              <a:rPr lang="en-US" altLang="ja-JP" sz="1050" dirty="0"/>
              <a:t> Gestalt Institute </a:t>
            </a:r>
            <a:r>
              <a:rPr lang="ja-JP" altLang="ja-JP" sz="1050" dirty="0"/>
              <a:t>でゲシュタルト療法を学ぶ</a:t>
            </a:r>
            <a:r>
              <a:rPr lang="en-US" altLang="ja-JP" sz="1050" dirty="0"/>
              <a:t>(</a:t>
            </a:r>
            <a:r>
              <a:rPr lang="ja-JP" altLang="en-US" sz="1050" dirty="0"/>
              <a:t>修士課程卒業）。</a:t>
            </a:r>
            <a:r>
              <a:rPr lang="ja-JP" altLang="ja-JP" sz="1050" dirty="0"/>
              <a:t>日本</a:t>
            </a:r>
            <a:r>
              <a:rPr lang="ja-JP" altLang="en-US" sz="1050" dirty="0"/>
              <a:t>滞在中は</a:t>
            </a:r>
            <a:r>
              <a:rPr lang="ja-JP" altLang="ja-JP" sz="1050" dirty="0"/>
              <a:t>、金沢市の国際交流コーディネーター、フリー</a:t>
            </a:r>
            <a:r>
              <a:rPr lang="ja-JP" altLang="en-US" sz="1050" dirty="0"/>
              <a:t>ランス</a:t>
            </a:r>
            <a:r>
              <a:rPr lang="ja-JP" altLang="ja-JP" sz="1050" dirty="0"/>
              <a:t>通訳者、英語教師として</a:t>
            </a:r>
            <a:r>
              <a:rPr lang="ja-JP" altLang="en-US" sz="1050" dirty="0"/>
              <a:t>活動</a:t>
            </a:r>
            <a:r>
              <a:rPr lang="ja-JP" altLang="ja-JP" sz="1050" dirty="0"/>
              <a:t>。タイ、オーストラリア</a:t>
            </a:r>
            <a:r>
              <a:rPr lang="ja-JP" altLang="en-US" sz="1050" dirty="0"/>
              <a:t>で</a:t>
            </a:r>
            <a:r>
              <a:rPr lang="ja-JP" altLang="ja-JP" sz="1050" dirty="0"/>
              <a:t>、ヨガ、英語、日本語などの教師をつとめ</a:t>
            </a:r>
            <a:r>
              <a:rPr lang="ja-JP" altLang="en-US" sz="1050" dirty="0"/>
              <a:t>た。現在は、オーストラリアと日本で</a:t>
            </a:r>
            <a:r>
              <a:rPr lang="ja-JP" altLang="ja-JP" sz="1050" dirty="0"/>
              <a:t>ゲシュタルト</a:t>
            </a:r>
            <a:r>
              <a:rPr lang="ja-JP" altLang="en-US" sz="1050" dirty="0"/>
              <a:t>療法</a:t>
            </a:r>
            <a:r>
              <a:rPr lang="ja-JP" altLang="ja-JP" sz="1050" dirty="0"/>
              <a:t>・</a:t>
            </a:r>
            <a:r>
              <a:rPr lang="ja-JP" altLang="en-US" sz="1050" dirty="0"/>
              <a:t>セラピスト、ファシリテーター</a:t>
            </a:r>
            <a:r>
              <a:rPr lang="ja-JP" altLang="ja-JP" sz="1050" dirty="0"/>
              <a:t>、</a:t>
            </a:r>
            <a:r>
              <a:rPr lang="ja-JP" altLang="en-US" sz="1050" dirty="0"/>
              <a:t>ヨガとマインドフルネスティーチャー</a:t>
            </a:r>
            <a:r>
              <a:rPr lang="ja-JP" altLang="ja-JP" sz="1050" dirty="0"/>
              <a:t>とし</a:t>
            </a:r>
            <a:r>
              <a:rPr lang="ja-JP" altLang="en-US" sz="1050" dirty="0"/>
              <a:t>て活躍中。</a:t>
            </a:r>
            <a:endParaRPr lang="ja-JP" altLang="ja-JP" sz="1050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AA55848-1E26-4473-88CF-AAA20ED464DB}"/>
              </a:ext>
            </a:extLst>
          </p:cNvPr>
          <p:cNvSpPr/>
          <p:nvPr/>
        </p:nvSpPr>
        <p:spPr>
          <a:xfrm>
            <a:off x="144795" y="1990668"/>
            <a:ext cx="6544524" cy="14862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/>
              <a:t>　　　　オンラインで自宅に居ながら、誰でもどこでもできる自分へのサポートの方法を学びます。</a:t>
            </a:r>
            <a:endParaRPr kumimoji="1" lang="en-US" altLang="ja-JP" sz="1200" dirty="0"/>
          </a:p>
          <a:p>
            <a:r>
              <a:rPr lang="ja-JP" altLang="en-US" sz="1200" dirty="0"/>
              <a:t>　　　　実生活に役に立つので、ぜひお勧めします！</a:t>
            </a:r>
            <a:endParaRPr kumimoji="1" lang="en-US" altLang="ja-JP" sz="1200" dirty="0"/>
          </a:p>
          <a:p>
            <a:endParaRPr lang="en-US" altLang="ja-JP" sz="1200" dirty="0"/>
          </a:p>
          <a:p>
            <a:r>
              <a:rPr lang="en-US" altLang="ja-JP" sz="1200" dirty="0"/>
              <a:t>【</a:t>
            </a:r>
            <a:r>
              <a:rPr lang="ja-JP" altLang="en-US" sz="1200" dirty="0"/>
              <a:t>内容</a:t>
            </a:r>
            <a:r>
              <a:rPr lang="en-US" altLang="ja-JP" sz="1200" dirty="0"/>
              <a:t>】 1</a:t>
            </a:r>
            <a:r>
              <a:rPr lang="ja-JP" altLang="en-US" sz="1200" dirty="0"/>
              <a:t>回目：交感神経と副交感神経の調整方法 と 体験</a:t>
            </a:r>
            <a:endParaRPr lang="en-US" altLang="ja-JP" sz="1200" dirty="0"/>
          </a:p>
          <a:p>
            <a:r>
              <a:rPr lang="ja-JP" altLang="en-US" sz="1200" dirty="0"/>
              <a:t>　　　　　</a:t>
            </a:r>
            <a:r>
              <a:rPr lang="en-US" altLang="ja-JP" sz="1200" dirty="0"/>
              <a:t>2</a:t>
            </a:r>
            <a:r>
              <a:rPr lang="ja-JP" altLang="en-US" sz="1200" dirty="0"/>
              <a:t>回目：心と身体のつながりの実験 と 体験</a:t>
            </a:r>
            <a:endParaRPr lang="en-US" altLang="ja-JP" sz="1200" dirty="0"/>
          </a:p>
          <a:p>
            <a:r>
              <a:rPr lang="ja-JP" altLang="en-US" sz="1200" dirty="0"/>
              <a:t>　　　　　</a:t>
            </a:r>
            <a:r>
              <a:rPr lang="en-US" altLang="ja-JP" sz="1200" dirty="0"/>
              <a:t>3</a:t>
            </a:r>
            <a:r>
              <a:rPr lang="ja-JP" altLang="en-US" sz="1200" dirty="0"/>
              <a:t>回目：トラウマサポートのデモンストレーションと実習</a:t>
            </a:r>
            <a:endParaRPr lang="en-US" altLang="ja-JP" sz="1200" dirty="0"/>
          </a:p>
          <a:p>
            <a:r>
              <a:rPr lang="ja-JP" altLang="en-US" sz="1200" dirty="0"/>
              <a:t>　　　　　　</a:t>
            </a:r>
            <a:r>
              <a:rPr lang="ja-JP" altLang="en-US" sz="1000" dirty="0"/>
              <a:t>すべての回で、ワークショップで身体に起こったそれぞれの体験を共有します。</a:t>
            </a:r>
            <a:endParaRPr kumimoji="1" lang="ja-JP" altLang="en-US" sz="1000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9A4678B8-AB1A-4FD0-AF92-AA723348BB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73166" y="637642"/>
            <a:ext cx="740039" cy="86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522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1799</TotalTime>
  <Words>623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 Unicode MS</vt:lpstr>
      <vt:lpstr>HGPｺﾞｼｯｸE</vt:lpstr>
      <vt:lpstr>ＭＳ Ｐゴシック</vt:lpstr>
      <vt:lpstr>Arial</vt:lpstr>
      <vt:lpstr>Calibri</vt:lpstr>
      <vt:lpstr>Century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田中千惠子</dc:creator>
  <cp:lastModifiedBy>tanaka ayako</cp:lastModifiedBy>
  <cp:revision>158</cp:revision>
  <cp:lastPrinted>2018-01-10T01:01:14Z</cp:lastPrinted>
  <dcterms:created xsi:type="dcterms:W3CDTF">2012-07-24T20:06:29Z</dcterms:created>
  <dcterms:modified xsi:type="dcterms:W3CDTF">2020-08-17T14:09:58Z</dcterms:modified>
</cp:coreProperties>
</file>